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5143500" type="screen16x9"/>
  <p:notesSz cx="6858000" cy="9144000"/>
  <p:embeddedFontLst>
    <p:embeddedFont>
      <p:font typeface="Raleway" panose="020B0604020202020204" charset="0"/>
      <p:regular r:id="rId9"/>
      <p:bold r:id="rId10"/>
      <p:italic r:id="rId11"/>
      <p:boldItalic r:id="rId12"/>
    </p:embeddedFont>
    <p:embeddedFont>
      <p:font typeface="Roboto Slab" panose="020B0604020202020204" charset="0"/>
      <p:regular r:id="rId13"/>
      <p:bold r:id="rId14"/>
    </p:embeddedFont>
    <p:embeddedFont>
      <p:font typeface="Source Sans Pro" panose="020B0503030403020204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_1">
    <p:bg>
      <p:bgPr>
        <a:blipFill rotWithShape="1"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ctrTitle"/>
          </p:nvPr>
        </p:nvSpPr>
        <p:spPr>
          <a:xfrm>
            <a:off x="1700185" y="1020263"/>
            <a:ext cx="5807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 i="0" u="none" strike="noStrike" cap="none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indent="0" rt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indent="0" rt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indent="0" rt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indent="0" rt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indent="0" rt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indent="0" rt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indent="0" rt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Font typeface="Roboto Slab"/>
              <a:buNone/>
              <a:defRPr sz="60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56" name="Shape 56"/>
          <p:cNvSpPr/>
          <p:nvPr/>
        </p:nvSpPr>
        <p:spPr>
          <a:xfrm>
            <a:off x="6897625" y="4649963"/>
            <a:ext cx="126900" cy="951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Shape 57"/>
          <p:cNvSpPr/>
          <p:nvPr/>
        </p:nvSpPr>
        <p:spPr>
          <a:xfrm>
            <a:off x="7454375" y="4229100"/>
            <a:ext cx="126900" cy="951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Shape 58"/>
          <p:cNvSpPr/>
          <p:nvPr/>
        </p:nvSpPr>
        <p:spPr>
          <a:xfrm>
            <a:off x="8827727" y="3448165"/>
            <a:ext cx="75900" cy="570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Shape 59"/>
          <p:cNvSpPr/>
          <p:nvPr/>
        </p:nvSpPr>
        <p:spPr>
          <a:xfrm>
            <a:off x="8677050" y="4933406"/>
            <a:ext cx="126900" cy="951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Shape 60"/>
          <p:cNvSpPr/>
          <p:nvPr/>
        </p:nvSpPr>
        <p:spPr>
          <a:xfrm>
            <a:off x="2972225" y="475050"/>
            <a:ext cx="126900" cy="951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Shape 61"/>
          <p:cNvSpPr/>
          <p:nvPr/>
        </p:nvSpPr>
        <p:spPr>
          <a:xfrm>
            <a:off x="579635" y="2530109"/>
            <a:ext cx="126900" cy="951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Shape 62"/>
          <p:cNvSpPr/>
          <p:nvPr/>
        </p:nvSpPr>
        <p:spPr>
          <a:xfrm>
            <a:off x="311843" y="593639"/>
            <a:ext cx="126900" cy="951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Shape 63"/>
          <p:cNvSpPr/>
          <p:nvPr/>
        </p:nvSpPr>
        <p:spPr>
          <a:xfrm>
            <a:off x="626322" y="1004904"/>
            <a:ext cx="2538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Shape 64"/>
          <p:cNvSpPr/>
          <p:nvPr/>
        </p:nvSpPr>
        <p:spPr>
          <a:xfrm>
            <a:off x="8104500" y="3722325"/>
            <a:ext cx="190200" cy="142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8803950" y="4240993"/>
            <a:ext cx="190200" cy="142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Shape 66"/>
          <p:cNvSpPr/>
          <p:nvPr/>
        </p:nvSpPr>
        <p:spPr>
          <a:xfrm>
            <a:off x="196310" y="1493168"/>
            <a:ext cx="75900" cy="570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1738050" y="203491"/>
            <a:ext cx="2538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771659" y="1878364"/>
            <a:ext cx="75900" cy="570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Shape 69"/>
          <p:cNvSpPr/>
          <p:nvPr/>
        </p:nvSpPr>
        <p:spPr>
          <a:xfrm>
            <a:off x="4271584" y="356119"/>
            <a:ext cx="75900" cy="570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Shape 70"/>
          <p:cNvSpPr/>
          <p:nvPr/>
        </p:nvSpPr>
        <p:spPr>
          <a:xfrm>
            <a:off x="7729213" y="4595578"/>
            <a:ext cx="2538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Shape 3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l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drive.google.com/file/d/1T__sCPYp3X2j2DxvfbH1c4TzyCM1vKWC/view" TargetMode="External"/><Relationship Id="rId5" Type="http://schemas.openxmlformats.org/officeDocument/2006/relationships/hyperlink" Target="https://drive.google.com/open?id=1T__sCPYp3X2j2DxvfbH1c4TzyCM1vKWC" TargetMode="Externa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Truman Team 1</a:t>
            </a:r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subTitle" idx="1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Nabin Karki, Caleb Jones, Mengqing Zhang, and Rudy Nartker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82119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Source Sans Pro"/>
                <a:ea typeface="Source Sans Pro"/>
                <a:cs typeface="Source Sans Pro"/>
                <a:sym typeface="Source Sans Pro"/>
              </a:rPr>
              <a:t>How can we recommend career paths to High School seniors based on the data from today’s Job market?</a:t>
            </a:r>
            <a:endParaRPr sz="3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23025"/>
            <a:ext cx="4564375" cy="29811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Employment Velocity is standardized and reported by month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HR and Staffing along with Transportation and Freight have the highest Employment Velocity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grand mean(Z=0) is cumulated across all industries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Agriculture and Extraction is somewhat of an outlier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 Correlations</a:t>
            </a:r>
            <a:endParaRPr/>
          </a:p>
        </p:txBody>
      </p:sp>
      <p:sp>
        <p:nvSpPr>
          <p:cNvPr id="93" name="Shape 93"/>
          <p:cNvSpPr txBox="1"/>
          <p:nvPr/>
        </p:nvSpPr>
        <p:spPr>
          <a:xfrm>
            <a:off x="2835675" y="3030225"/>
            <a:ext cx="962400" cy="1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</a:t>
            </a: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Salary and Higher Education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Employment Velocity and Higher Education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Clicks and Age</a:t>
            </a:r>
            <a:endParaRPr/>
          </a:p>
        </p:txBody>
      </p:sp>
      <p:pic>
        <p:nvPicPr>
          <p:cNvPr id="96" name="Shape 96"/>
          <p:cNvPicPr preferRelativeResize="0"/>
          <p:nvPr/>
        </p:nvPicPr>
        <p:blipFill rotWithShape="1">
          <a:blip r:embed="rId3">
            <a:alphaModFix/>
          </a:blip>
          <a:srcRect l="20178"/>
          <a:stretch/>
        </p:blipFill>
        <p:spPr>
          <a:xfrm>
            <a:off x="186100" y="775050"/>
            <a:ext cx="4204001" cy="333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/>
        </p:nvSpPr>
        <p:spPr>
          <a:xfrm>
            <a:off x="1442175" y="4340700"/>
            <a:ext cx="7772100" cy="7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hlinkClick r:id="rId5"/>
              </a:rPr>
              <a:t>https://drive.google.com/open?id=1T__sCPYp3X2j2DxvfbH1c4TzyCM1vKWC</a:t>
            </a:r>
            <a:endParaRPr sz="6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Shape 102" title="Recording #2.mp4">
            <a:hlinkClick r:id="rId6"/>
          </p:cNvPr>
          <p:cNvSpPr/>
          <p:nvPr/>
        </p:nvSpPr>
        <p:spPr>
          <a:xfrm>
            <a:off x="1829000" y="159500"/>
            <a:ext cx="5666000" cy="4249500"/>
          </a:xfrm>
          <a:prstGeom prst="rect">
            <a:avLst/>
          </a:prstGeom>
          <a:noFill/>
          <a:ln>
            <a:noFill/>
          </a:ln>
        </p:spPr>
      </p:sp>
      <p:pic>
        <p:nvPicPr>
          <p:cNvPr id="2" name="Recording #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63839" y="348799"/>
            <a:ext cx="5750753" cy="411221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a Job out of High School?</a:t>
            </a:r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333D49"/>
                </a:solidFill>
              </a:rPr>
              <a:t>Human Resources and Staffing along with Transport and Freight have high Employment velocities and are some of those industries least dependent on higher education. </a:t>
            </a:r>
            <a:endParaRPr sz="1400"/>
          </a:p>
        </p:txBody>
      </p:sp>
      <p:sp>
        <p:nvSpPr>
          <p:cNvPr id="109" name="Shape 10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ln w="952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you are planning on going to college and have some time to plan...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Agriculture and Extraction and Organization may be ones to steer clear of</a:t>
            </a:r>
            <a:endParaRPr sz="1200">
              <a:solidFill>
                <a:srgbClr val="333D4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</Words>
  <Application>Microsoft Office PowerPoint</Application>
  <PresentationFormat>On-screen Show (16:9)</PresentationFormat>
  <Paragraphs>17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Raleway</vt:lpstr>
      <vt:lpstr>Roboto Slab</vt:lpstr>
      <vt:lpstr>Source Sans Pro</vt:lpstr>
      <vt:lpstr>Arial</vt:lpstr>
      <vt:lpstr>Plum</vt:lpstr>
      <vt:lpstr>Truman Team 1</vt:lpstr>
      <vt:lpstr>How can we recommend career paths to High School seniors based on the data from today’s Job market?</vt:lpstr>
      <vt:lpstr>PowerPoint Presentation</vt:lpstr>
      <vt:lpstr>Variable Correlations</vt:lpstr>
      <vt:lpstr>PowerPoint Presentation</vt:lpstr>
      <vt:lpstr>Getting a Job out of High School?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Truman Team 1</dc:title>
  <cp:lastModifiedBy>UMC IATS, TempID 0015 (IAT Services-Temp ID)</cp:lastModifiedBy>
  <cp:revision>1</cp:revision>
  <dcterms:modified xsi:type="dcterms:W3CDTF">2018-04-07T22:09:14Z</dcterms:modified>
</cp:coreProperties>
</file>